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9"/>
  </p:notesMasterIdLst>
  <p:sldIdLst>
    <p:sldId id="351" r:id="rId2"/>
    <p:sldId id="339" r:id="rId3"/>
    <p:sldId id="363" r:id="rId4"/>
    <p:sldId id="361" r:id="rId5"/>
    <p:sldId id="362"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9" r:id="rId38"/>
    <p:sldId id="370" r:id="rId39"/>
    <p:sldId id="371" r:id="rId40"/>
    <p:sldId id="372" r:id="rId41"/>
    <p:sldId id="373" r:id="rId42"/>
    <p:sldId id="374" r:id="rId43"/>
    <p:sldId id="375" r:id="rId44"/>
    <p:sldId id="376" r:id="rId45"/>
    <p:sldId id="377" r:id="rId46"/>
    <p:sldId id="378" r:id="rId47"/>
    <p:sldId id="36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79" d="100"/>
          <a:sy n="79" d="100"/>
        </p:scale>
        <p:origin x="101"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 Id="rId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10541"/>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10541"/>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9/07/2020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9/07/2020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9/07/2020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9/07/2020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9/07/2020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9/07/2020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9/07/2020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9/07/2020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946021363"/>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3289078019"/>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385290945"/>
              </p:ext>
            </p:extLst>
          </p:nvPr>
        </p:nvGraphicFramePr>
        <p:xfrm>
          <a:off x="764385" y="1874735"/>
          <a:ext cx="10735143" cy="3402263"/>
        </p:xfrm>
        <a:graphic>
          <a:graphicData uri="http://schemas.openxmlformats.org/drawingml/2006/table">
            <a:tbl>
              <a:tblPr>
                <a:tableStyleId>{E8B1032C-EA38-4F05-BA0D-38AFFFC7BED3}</a:tableStyleId>
              </a:tblPr>
              <a:tblGrid>
                <a:gridCol w="388805">
                  <a:extLst>
                    <a:ext uri="{9D8B030D-6E8A-4147-A177-3AD203B41FA5}">
                      <a16:colId xmlns:a16="http://schemas.microsoft.com/office/drawing/2014/main" val="1149053298"/>
                    </a:ext>
                  </a:extLst>
                </a:gridCol>
                <a:gridCol w="671060">
                  <a:extLst>
                    <a:ext uri="{9D8B030D-6E8A-4147-A177-3AD203B41FA5}">
                      <a16:colId xmlns:a16="http://schemas.microsoft.com/office/drawing/2014/main" val="541476674"/>
                    </a:ext>
                  </a:extLst>
                </a:gridCol>
                <a:gridCol w="3892790">
                  <a:extLst>
                    <a:ext uri="{9D8B030D-6E8A-4147-A177-3AD203B41FA5}">
                      <a16:colId xmlns:a16="http://schemas.microsoft.com/office/drawing/2014/main" val="3436427589"/>
                    </a:ext>
                  </a:extLst>
                </a:gridCol>
                <a:gridCol w="978228">
                  <a:extLst>
                    <a:ext uri="{9D8B030D-6E8A-4147-A177-3AD203B41FA5}">
                      <a16:colId xmlns:a16="http://schemas.microsoft.com/office/drawing/2014/main" val="2737056336"/>
                    </a:ext>
                  </a:extLst>
                </a:gridCol>
                <a:gridCol w="855236">
                  <a:extLst>
                    <a:ext uri="{9D8B030D-6E8A-4147-A177-3AD203B41FA5}">
                      <a16:colId xmlns:a16="http://schemas.microsoft.com/office/drawing/2014/main" val="3418132934"/>
                    </a:ext>
                  </a:extLst>
                </a:gridCol>
                <a:gridCol w="1102736">
                  <a:extLst>
                    <a:ext uri="{9D8B030D-6E8A-4147-A177-3AD203B41FA5}">
                      <a16:colId xmlns:a16="http://schemas.microsoft.com/office/drawing/2014/main" val="3543597421"/>
                    </a:ext>
                  </a:extLst>
                </a:gridCol>
                <a:gridCol w="1582581">
                  <a:extLst>
                    <a:ext uri="{9D8B030D-6E8A-4147-A177-3AD203B41FA5}">
                      <a16:colId xmlns:a16="http://schemas.microsoft.com/office/drawing/2014/main" val="2610258380"/>
                    </a:ext>
                  </a:extLst>
                </a:gridCol>
                <a:gridCol w="1263707">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DURACIÓN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01-07-2020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14-Ago-2020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1000" b="0" i="0" u="none" strike="noStrike" cap="none" dirty="0">
                          <a:solidFill>
                            <a:srgbClr val="FF0000"/>
                          </a:solidFill>
                          <a:latin typeface="Arial"/>
                          <a:cs typeface="Arial"/>
                          <a:sym typeface="Arial"/>
                        </a:rPr>
                        <a:t>Inexistencia de terreno.</a:t>
                      </a:r>
                      <a:endParaRPr lang="es-PE" sz="10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E5591DB1-0EF8-412B-951A-9DE534251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pic>
        <p:nvPicPr>
          <p:cNvPr id="2" name="Picture 2" descr="Iconos de computadora inicio botón firmar, inicio, firmar, en ...">
            <a:hlinkClick r:id="rId5" action="ppaction://hlinksldjump"/>
            <a:extLst>
              <a:ext uri="{FF2B5EF4-FFF2-40B4-BE49-F238E27FC236}">
                <a16:creationId xmlns:a16="http://schemas.microsoft.com/office/drawing/2014/main" id="{823FD927-3182-4AE7-8AF3-7171345D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"CREACION DE SERVICIOS DEL CENTRO DE INNOVACIÓN TECNOLÓGICA - CITE ACUÍCOLA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39</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MX" sz="2800" b="1" dirty="0">
                <a:ln w="0"/>
                <a:solidFill>
                  <a:schemeClr val="accent6">
                    <a:lumMod val="75000"/>
                  </a:schemeClr>
                </a:solidFill>
                <a:latin typeface="+mn-lt"/>
              </a:rPr>
              <a:t>Proyectos de Inversión en Proceso de Formulación </a:t>
            </a:r>
            <a:r>
              <a:rPr lang="en" sz="2800" b="1" dirty="0">
                <a:ln w="0"/>
                <a:solidFill>
                  <a:schemeClr val="tx1"/>
                </a:solidFill>
                <a:latin typeface="+mn-lt"/>
                <a:sym typeface="Lato Black"/>
              </a:rPr>
              <a:t>- </a:t>
            </a:r>
            <a:r>
              <a:rPr lang="en" sz="2800" b="1" dirty="0">
                <a:ln w="0"/>
                <a:solidFill>
                  <a:schemeClr val="accent6">
                    <a:lumMod val="75000"/>
                  </a:schemeClr>
                </a:solidFill>
                <a:latin typeface="+mn-lt"/>
                <a:sym typeface="Lato Black"/>
              </a:rPr>
              <a:t>2020</a:t>
            </a:r>
            <a:endParaRPr sz="2800" b="1" dirty="0">
              <a:ln w="0"/>
              <a:solidFill>
                <a:schemeClr val="accent6">
                  <a:lumMod val="75000"/>
                </a:schemeClr>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03512"/>
            <a:ext cx="10315553" cy="96058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7" name="Tabla 6"/>
          <p:cNvGraphicFramePr>
            <a:graphicFrameLocks noGrp="1"/>
          </p:cNvGraphicFramePr>
          <p:nvPr>
            <p:extLst>
              <p:ext uri="{D42A27DB-BD31-4B8C-83A1-F6EECF244321}">
                <p14:modId xmlns:p14="http://schemas.microsoft.com/office/powerpoint/2010/main" val="1080275489"/>
              </p:ext>
            </p:extLst>
          </p:nvPr>
        </p:nvGraphicFramePr>
        <p:xfrm>
          <a:off x="863313" y="2408192"/>
          <a:ext cx="10562741" cy="1778418"/>
        </p:xfrm>
        <a:graphic>
          <a:graphicData uri="http://schemas.openxmlformats.org/drawingml/2006/table">
            <a:tbl>
              <a:tblPr>
                <a:tableStyleId>{BDBED569-4797-4DF1-A0F4-6AAB3CD982D8}</a:tableStyleId>
              </a:tblPr>
              <a:tblGrid>
                <a:gridCol w="448832">
                  <a:extLst>
                    <a:ext uri="{9D8B030D-6E8A-4147-A177-3AD203B41FA5}">
                      <a16:colId xmlns:a16="http://schemas.microsoft.com/office/drawing/2014/main" val="20000"/>
                    </a:ext>
                  </a:extLst>
                </a:gridCol>
                <a:gridCol w="928618">
                  <a:extLst>
                    <a:ext uri="{9D8B030D-6E8A-4147-A177-3AD203B41FA5}">
                      <a16:colId xmlns:a16="http://schemas.microsoft.com/office/drawing/2014/main" val="20001"/>
                    </a:ext>
                  </a:extLst>
                </a:gridCol>
                <a:gridCol w="3869239">
                  <a:extLst>
                    <a:ext uri="{9D8B030D-6E8A-4147-A177-3AD203B41FA5}">
                      <a16:colId xmlns:a16="http://schemas.microsoft.com/office/drawing/2014/main" val="20002"/>
                    </a:ext>
                  </a:extLst>
                </a:gridCol>
                <a:gridCol w="1191725">
                  <a:extLst>
                    <a:ext uri="{9D8B030D-6E8A-4147-A177-3AD203B41FA5}">
                      <a16:colId xmlns:a16="http://schemas.microsoft.com/office/drawing/2014/main" val="20003"/>
                    </a:ext>
                  </a:extLst>
                </a:gridCol>
                <a:gridCol w="928618">
                  <a:extLst>
                    <a:ext uri="{9D8B030D-6E8A-4147-A177-3AD203B41FA5}">
                      <a16:colId xmlns:a16="http://schemas.microsoft.com/office/drawing/2014/main" val="20004"/>
                    </a:ext>
                  </a:extLst>
                </a:gridCol>
                <a:gridCol w="1567042">
                  <a:extLst>
                    <a:ext uri="{9D8B030D-6E8A-4147-A177-3AD203B41FA5}">
                      <a16:colId xmlns:a16="http://schemas.microsoft.com/office/drawing/2014/main" val="20005"/>
                    </a:ext>
                  </a:extLst>
                </a:gridCol>
                <a:gridCol w="1628667">
                  <a:extLst>
                    <a:ext uri="{9D8B030D-6E8A-4147-A177-3AD203B41FA5}">
                      <a16:colId xmlns:a16="http://schemas.microsoft.com/office/drawing/2014/main" val="20006"/>
                    </a:ext>
                  </a:extLst>
                </a:gridCol>
              </a:tblGrid>
              <a:tr h="335008">
                <a:tc>
                  <a:txBody>
                    <a:bodyPr/>
                    <a:lstStyle/>
                    <a:p>
                      <a:pPr algn="ctr" fontAlgn="ctr"/>
                      <a:r>
                        <a:rPr lang="es-PE" sz="1400" b="1" u="none" strike="noStrike" dirty="0">
                          <a:solidFill>
                            <a:schemeClr val="tx1"/>
                          </a:solidFill>
                          <a:effectLst/>
                        </a:rPr>
                        <a:t>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CUI</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Nombre de la inversión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Monto viable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Situación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Alcance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Observaciones</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extLst>
                  <a:ext uri="{0D108BD9-81ED-4DB2-BD59-A6C34878D82A}">
                    <a16:rowId xmlns:a16="http://schemas.microsoft.com/office/drawing/2014/main" val="10000"/>
                  </a:ext>
                </a:extLst>
              </a:tr>
              <a:tr h="1443410">
                <a:tc>
                  <a:txBody>
                    <a:bodyPr/>
                    <a:lstStyle/>
                    <a:p>
                      <a:pPr algn="ctr" fontAlgn="ctr"/>
                      <a:r>
                        <a:rPr lang="es-PE" sz="1400" u="none" strike="noStrike">
                          <a:effectLst/>
                        </a:rPr>
                        <a:t>1</a:t>
                      </a:r>
                      <a:endParaRPr lang="es-PE" sz="1400" b="0" i="0" u="none" strike="noStrike">
                        <a:effectLst/>
                        <a:latin typeface="Arial" panose="020B0604020202020204" pitchFamily="34" charset="0"/>
                      </a:endParaRPr>
                    </a:p>
                  </a:txBody>
                  <a:tcPr marL="9525" marR="9525" marT="9525" marB="0" anchor="ctr"/>
                </a:tc>
                <a:tc>
                  <a:txBody>
                    <a:bodyPr/>
                    <a:lstStyle/>
                    <a:p>
                      <a:pPr algn="ctr" fontAlgn="ctr"/>
                      <a:r>
                        <a:rPr lang="es-PE" sz="1400" u="none" strike="noStrike">
                          <a:effectLst/>
                        </a:rPr>
                        <a:t>2445283</a:t>
                      </a:r>
                      <a:endParaRPr lang="es-PE" sz="1400" b="0" i="0" u="none" strike="noStrike">
                        <a:effectLst/>
                        <a:latin typeface="Arial" panose="020B0604020202020204" pitchFamily="34" charset="0"/>
                      </a:endParaRPr>
                    </a:p>
                  </a:txBody>
                  <a:tcPr marL="9525" marR="9525" marT="9525" marB="0" anchor="ctr"/>
                </a:tc>
                <a:tc>
                  <a:txBody>
                    <a:bodyPr/>
                    <a:lstStyle/>
                    <a:p>
                      <a:pPr algn="l" fontAlgn="ctr"/>
                      <a:r>
                        <a:rPr lang="es-PE" sz="1400" u="none" strike="noStrike" dirty="0">
                          <a:effectLst/>
                        </a:rPr>
                        <a:t>MEJORAMIENTO DE LOS SERVICIOS DE SALUD DEL CENTRO DE SALUD HUANCARAMA DEL DISTRITO DE HUANCARAMA - PROVINCIA DE ANDAHUAYLAS - DEPARTAMENTO DE APURIMAC</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28,581,016.69</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VIABLE</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18 </a:t>
                      </a:r>
                      <a:r>
                        <a:rPr lang="es-PE" sz="1400" u="none" strike="noStrike">
                          <a:effectLst/>
                        </a:rPr>
                        <a:t>EESS Referentes</a:t>
                      </a:r>
                      <a:endParaRPr lang="es-PE" sz="1400" u="none" strike="noStrike" dirty="0">
                        <a:effectLst/>
                      </a:endParaRPr>
                    </a:p>
                    <a:p>
                      <a:pPr marL="171450" indent="-171450" algn="l" fontAlgn="ctr">
                        <a:buFont typeface="Wingdings" panose="05000000000000000000" pitchFamily="2" charset="2"/>
                        <a:buChar char="§"/>
                      </a:pPr>
                      <a:r>
                        <a:rPr lang="es-PE" sz="1400" u="none" strike="noStrike" dirty="0">
                          <a:effectLst/>
                        </a:rPr>
                        <a:t>12,450 beneficiarios</a:t>
                      </a:r>
                    </a:p>
                    <a:p>
                      <a:pPr marL="171450" indent="-171450" algn="l" fontAlgn="ctr">
                        <a:buFont typeface="Wingdings" panose="05000000000000000000" pitchFamily="2" charset="2"/>
                        <a:buChar char="§"/>
                      </a:pPr>
                      <a:r>
                        <a:rPr lang="es-PE" sz="1400" u="none" strike="noStrike" dirty="0">
                          <a:effectLst/>
                        </a:rPr>
                        <a:t>Distritos de </a:t>
                      </a:r>
                      <a:r>
                        <a:rPr lang="es-PE" sz="1400" u="none" strike="noStrike" dirty="0" err="1">
                          <a:effectLst/>
                        </a:rPr>
                        <a:t>Huancarama</a:t>
                      </a:r>
                      <a:r>
                        <a:rPr lang="es-PE" sz="1400" u="none" strike="noStrike" dirty="0">
                          <a:effectLst/>
                        </a:rPr>
                        <a:t> y </a:t>
                      </a:r>
                      <a:r>
                        <a:rPr lang="es-PE" sz="1400" u="none" strike="noStrike" dirty="0" err="1">
                          <a:effectLst/>
                        </a:rPr>
                        <a:t>Pacobamba</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Revisado por el OPMI MINSA</a:t>
                      </a:r>
                    </a:p>
                    <a:p>
                      <a:pPr marL="171450" indent="-171450" algn="l" fontAlgn="ctr">
                        <a:buFont typeface="Wingdings" panose="05000000000000000000" pitchFamily="2" charset="2"/>
                        <a:buChar char="§"/>
                      </a:pPr>
                      <a:r>
                        <a:rPr lang="es-PE" sz="1400" u="none" strike="noStrike" dirty="0">
                          <a:effectLst/>
                        </a:rPr>
                        <a:t>Terreno saneado</a:t>
                      </a:r>
                      <a:endParaRPr lang="es-PE"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40</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41</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42</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43</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44</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45</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46</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de Inversion Programados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7270171"/>
              </p:ext>
            </p:extLst>
          </p:nvPr>
        </p:nvGraphicFramePr>
        <p:xfrm>
          <a:off x="263716" y="1791391"/>
          <a:ext cx="11609836" cy="442702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1075976">
                  <a:extLst>
                    <a:ext uri="{9D8B030D-6E8A-4147-A177-3AD203B41FA5}">
                      <a16:colId xmlns:a16="http://schemas.microsoft.com/office/drawing/2014/main" val="20003"/>
                    </a:ext>
                  </a:extLst>
                </a:gridCol>
                <a:gridCol w="1075976">
                  <a:extLst>
                    <a:ext uri="{9D8B030D-6E8A-4147-A177-3AD203B41FA5}">
                      <a16:colId xmlns:a16="http://schemas.microsoft.com/office/drawing/2014/main" val="20004"/>
                    </a:ext>
                  </a:extLst>
                </a:gridCol>
                <a:gridCol w="1173792">
                  <a:extLst>
                    <a:ext uri="{9D8B030D-6E8A-4147-A177-3AD203B41FA5}">
                      <a16:colId xmlns:a16="http://schemas.microsoft.com/office/drawing/2014/main" val="20005"/>
                    </a:ext>
                  </a:extLst>
                </a:gridCol>
                <a:gridCol w="1875969">
                  <a:extLst>
                    <a:ext uri="{9D8B030D-6E8A-4147-A177-3AD203B41FA5}">
                      <a16:colId xmlns:a16="http://schemas.microsoft.com/office/drawing/2014/main" val="20006"/>
                    </a:ext>
                  </a:extLst>
                </a:gridCol>
                <a:gridCol w="1974966">
                  <a:extLst>
                    <a:ext uri="{9D8B030D-6E8A-4147-A177-3AD203B41FA5}">
                      <a16:colId xmlns:a16="http://schemas.microsoft.com/office/drawing/2014/main" val="20007"/>
                    </a:ext>
                  </a:extLst>
                </a:gridCol>
              </a:tblGrid>
              <a:tr h="190226">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Duracion</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Alcance</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046478">
                <a:tc>
                  <a:txBody>
                    <a:bodyPr/>
                    <a:lstStyle/>
                    <a:p>
                      <a:pPr algn="ctr" fontAlgn="ctr"/>
                      <a:r>
                        <a:rPr lang="es-PE" sz="1000" u="none" strike="noStrike">
                          <a:effectLst/>
                        </a:rPr>
                        <a:t>1</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Paralizado en diciembre 2019 por presencia de napa freática en el nuevo terreno donado</a:t>
                      </a:r>
                      <a:br>
                        <a:rPr lang="es-PE" sz="1000" u="none" strike="noStrike" dirty="0">
                          <a:effectLst/>
                        </a:rPr>
                      </a:br>
                      <a:r>
                        <a:rPr lang="es-PE" sz="1000" u="none" strike="noStrike" dirty="0">
                          <a:effectLst/>
                        </a:rPr>
                        <a:t>* Cambio de terreno al terreno actual</a:t>
                      </a:r>
                      <a:br>
                        <a:rPr lang="es-PE" sz="1000" u="none" strike="noStrike" dirty="0">
                          <a:effectLst/>
                        </a:rPr>
                      </a:br>
                      <a:r>
                        <a:rPr lang="es-PE" sz="1000" u="none" strike="noStrike" dirty="0">
                          <a:effectLst/>
                        </a:rPr>
                        <a:t>* Cuenta con opinión del INGEMMET</a:t>
                      </a:r>
                      <a:br>
                        <a:rPr lang="es-PE" sz="1000" u="none" strike="noStrike" dirty="0">
                          <a:effectLst/>
                        </a:rPr>
                      </a:b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295115">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r>
                        <a:rPr lang="es-PE" sz="1000" u="none" strike="noStrike" dirty="0">
                          <a:effectLst/>
                        </a:rPr>
                        <a:t>Reprogramado:</a:t>
                      </a:r>
                      <a:br>
                        <a:rPr lang="es-PE" sz="1000" u="none" strike="noStrike" dirty="0">
                          <a:effectLst/>
                        </a:rPr>
                      </a:br>
                      <a:r>
                        <a:rPr lang="es-PE" sz="1000" u="none" strike="noStrike" dirty="0">
                          <a:effectLst/>
                        </a:rPr>
                        <a:t>30/08/2020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468354">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28/10/2019 - </a:t>
                      </a:r>
                      <a:br>
                        <a:rPr lang="es-PE" sz="1000" u="none" strike="noStrike" dirty="0">
                          <a:effectLst/>
                        </a:rPr>
                      </a:br>
                      <a:r>
                        <a:rPr lang="es-PE" sz="1000" u="none" strike="noStrike" dirty="0">
                          <a:effectLst/>
                        </a:rPr>
                        <a:t>28/02/2020</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3"/>
                  </a:ext>
                </a:extLst>
              </a:tr>
              <a:tr h="475566">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570679">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475566">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469714359"/>
              </p:ext>
            </p:extLst>
          </p:nvPr>
        </p:nvGraphicFramePr>
        <p:xfrm>
          <a:off x="256531" y="1453601"/>
          <a:ext cx="11734365" cy="4914052"/>
        </p:xfrm>
        <a:graphic>
          <a:graphicData uri="http://schemas.openxmlformats.org/drawingml/2006/table">
            <a:tbl>
              <a:tblPr>
                <a:tableStyleId>{BDBED569-4797-4DF1-A0F4-6AAB3CD982D8}</a:tableStyleId>
              </a:tblPr>
              <a:tblGrid>
                <a:gridCol w="496506">
                  <a:extLst>
                    <a:ext uri="{9D8B030D-6E8A-4147-A177-3AD203B41FA5}">
                      <a16:colId xmlns:a16="http://schemas.microsoft.com/office/drawing/2014/main" val="1149053298"/>
                    </a:ext>
                  </a:extLst>
                </a:gridCol>
                <a:gridCol w="897105">
                  <a:extLst>
                    <a:ext uri="{9D8B030D-6E8A-4147-A177-3AD203B41FA5}">
                      <a16:colId xmlns:a16="http://schemas.microsoft.com/office/drawing/2014/main" val="541476674"/>
                    </a:ext>
                  </a:extLst>
                </a:gridCol>
                <a:gridCol w="4160540">
                  <a:extLst>
                    <a:ext uri="{9D8B030D-6E8A-4147-A177-3AD203B41FA5}">
                      <a16:colId xmlns:a16="http://schemas.microsoft.com/office/drawing/2014/main" val="3436427589"/>
                    </a:ext>
                  </a:extLst>
                </a:gridCol>
                <a:gridCol w="979786">
                  <a:extLst>
                    <a:ext uri="{9D8B030D-6E8A-4147-A177-3AD203B41FA5}">
                      <a16:colId xmlns:a16="http://schemas.microsoft.com/office/drawing/2014/main" val="2737056336"/>
                    </a:ext>
                  </a:extLst>
                </a:gridCol>
                <a:gridCol w="979786">
                  <a:extLst>
                    <a:ext uri="{9D8B030D-6E8A-4147-A177-3AD203B41FA5}">
                      <a16:colId xmlns:a16="http://schemas.microsoft.com/office/drawing/2014/main" val="3418132934"/>
                    </a:ext>
                  </a:extLst>
                </a:gridCol>
                <a:gridCol w="1178583">
                  <a:extLst>
                    <a:ext uri="{9D8B030D-6E8A-4147-A177-3AD203B41FA5}">
                      <a16:colId xmlns:a16="http://schemas.microsoft.com/office/drawing/2014/main" val="3543597421"/>
                    </a:ext>
                  </a:extLst>
                </a:gridCol>
                <a:gridCol w="1211625">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100" b="1" u="none" strike="noStrike" dirty="0" err="1">
                          <a:solidFill>
                            <a:schemeClr val="bg1"/>
                          </a:solidFill>
                          <a:effectLst/>
                        </a:rPr>
                        <a:t>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CÓDIGO DE IDEA</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NOMBRE DEL PROYECTO DE INVERSIÓN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INVERSIÓN ESTIMADO s/.</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solidFill>
                            <a:schemeClr val="bg1"/>
                          </a:solidFill>
                          <a:effectLst/>
                        </a:rPr>
                        <a:t>ESTADO SITUACIONAL</a:t>
                      </a:r>
                      <a:endParaRPr lang="es-PE" sz="1100" b="1" i="0" u="none" strike="noStrike">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DURACIÓN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ALCANCE</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MODALIDAD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03 meses</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03 meses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1000" u="none" strike="noStrike" cap="none" dirty="0" err="1">
                          <a:sym typeface="Arial"/>
                        </a:rPr>
                        <a:t>Adm</a:t>
                      </a:r>
                      <a:r>
                        <a:rPr lang="es-PE" sz="1000" u="none" strike="noStrike" cap="none" dirty="0">
                          <a:sym typeface="Arial"/>
                        </a:rPr>
                        <a:t>. Directa</a:t>
                      </a:r>
                    </a:p>
                    <a:p>
                      <a:r>
                        <a:rPr lang="es-PE" sz="1000" u="none" strike="noStrike" cap="none" dirty="0">
                          <a:sym typeface="Arial"/>
                        </a:rPr>
                        <a:t>Pi declarado viable el 2015, (UF Municipalidad Distrital de </a:t>
                      </a:r>
                      <a:r>
                        <a:rPr lang="es-PE" sz="1000" u="none" strike="noStrike" cap="none" dirty="0" err="1">
                          <a:sym typeface="Arial"/>
                        </a:rPr>
                        <a:t>Chicmo</a:t>
                      </a:r>
                      <a:r>
                        <a:rPr lang="es-PE" sz="1000" u="none" strike="noStrike" cap="none" dirty="0">
                          <a:sym typeface="Arial"/>
                        </a:rPr>
                        <a:t>) desactivado por periodo de vigencia. Se requiere la actualización del Estudio.</a:t>
                      </a:r>
                    </a:p>
                    <a:p>
                      <a:r>
                        <a:rPr lang="es-PE" sz="1000" u="none" strike="noStrike" cap="none" dirty="0">
                          <a:sym typeface="Arial"/>
                        </a:rPr>
                        <a:t>Se requiere analizar la intervención en IEI con poca cantidad de alumnos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514624">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18/06/2020</a:t>
                      </a:r>
                    </a:p>
                    <a:p>
                      <a:r>
                        <a:rPr lang="es-PE" sz="1000" u="none" strike="noStrike" cap="none" dirty="0">
                          <a:sym typeface="Arial"/>
                        </a:rPr>
                        <a:t>31/08/2020</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40%)</a:t>
                      </a:r>
                      <a:endParaRPr lang="es-PE" sz="1000" b="1" i="0" u="none" strike="noStrike" cap="none" dirty="0">
                        <a:solidFill>
                          <a:srgbClr val="000000"/>
                        </a:solidFill>
                        <a:latin typeface="Arial Narrow" panose="020B0606020202030204" pitchFamily="34" charset="0"/>
                        <a:cs typeface="Arial"/>
                        <a:sym typeface="Arial"/>
                      </a:endParaRPr>
                    </a:p>
                    <a:p>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endParaRPr lang="es-PE" sz="1000" b="0" i="0" u="none" strike="noStrike" cap="none" dirty="0">
                        <a:solidFill>
                          <a:srgbClr val="000000"/>
                        </a:solidFill>
                        <a:latin typeface="Arial Narrow" panose="020B0606020202030204" pitchFamily="34" charset="0"/>
                        <a:cs typeface="Arial"/>
                        <a:sym typeface="Arial"/>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626</TotalTime>
  <Words>6452</Words>
  <Application>Microsoft Office PowerPoint</Application>
  <PresentationFormat>Panorámica</PresentationFormat>
  <Paragraphs>1261</Paragraphs>
  <Slides>47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de Inversión en Proceso de Formulación - 2020</vt:lpstr>
      <vt:lpstr>Proyectos de Inversion Programados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MEL</cp:lastModifiedBy>
  <cp:revision>148</cp:revision>
  <dcterms:created xsi:type="dcterms:W3CDTF">2020-07-08T18:01:31Z</dcterms:created>
  <dcterms:modified xsi:type="dcterms:W3CDTF">2020-07-10T04:21:30Z</dcterms:modified>
</cp:coreProperties>
</file>